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76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50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6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1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90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81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44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5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9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344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1. </a:t>
            </a:r>
            <a:r>
              <a:rPr kumimoji="1" lang="ja-JP" altLang="en-US" sz="5400" dirty="0" smtClean="0"/>
              <a:t>なぜ地域探究なのか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99726" y="1901692"/>
            <a:ext cx="4136504" cy="2492244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6900" dirty="0" smtClean="0"/>
              <a:t>VUCA</a:t>
            </a:r>
          </a:p>
          <a:p>
            <a:pPr algn="l"/>
            <a:r>
              <a:rPr lang="ja-JP" altLang="en-US" dirty="0" smtClean="0"/>
              <a:t>　　</a:t>
            </a:r>
            <a:r>
              <a:rPr lang="en-US" altLang="ja-JP" dirty="0" smtClean="0"/>
              <a:t>Volatility</a:t>
            </a:r>
            <a:r>
              <a:rPr lang="ja-JP" altLang="en-US" dirty="0"/>
              <a:t>（</a:t>
            </a:r>
            <a:r>
              <a:rPr lang="ja-JP" altLang="en-US" dirty="0" smtClean="0"/>
              <a:t>変動性）、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　</a:t>
            </a:r>
            <a:r>
              <a:rPr lang="en-US" altLang="ja-JP" dirty="0" smtClean="0"/>
              <a:t>Uncertainty</a:t>
            </a:r>
            <a:r>
              <a:rPr lang="ja-JP" altLang="en-US" dirty="0"/>
              <a:t>（</a:t>
            </a:r>
            <a:r>
              <a:rPr lang="ja-JP" altLang="en-US" dirty="0" smtClean="0"/>
              <a:t>不確実性）、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　</a:t>
            </a:r>
            <a:r>
              <a:rPr lang="en-US" altLang="ja-JP" dirty="0" smtClean="0"/>
              <a:t>Complexity</a:t>
            </a:r>
            <a:r>
              <a:rPr lang="ja-JP" altLang="en-US" dirty="0"/>
              <a:t>（</a:t>
            </a:r>
            <a:r>
              <a:rPr lang="ja-JP" altLang="en-US" dirty="0" smtClean="0"/>
              <a:t>複雑性）、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　</a:t>
            </a:r>
            <a:r>
              <a:rPr lang="en-US" altLang="ja-JP" dirty="0" smtClean="0"/>
              <a:t>Ambiguity</a:t>
            </a:r>
            <a:r>
              <a:rPr lang="ja-JP" altLang="en-US" dirty="0"/>
              <a:t>（</a:t>
            </a:r>
            <a:r>
              <a:rPr lang="ja-JP" altLang="en-US" dirty="0" smtClean="0"/>
              <a:t>曖昧性）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67544" y="3147814"/>
            <a:ext cx="410445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4400" dirty="0" smtClean="0"/>
              <a:t>Society 5.0</a:t>
            </a:r>
          </a:p>
          <a:p>
            <a:pPr algn="l"/>
            <a:r>
              <a:rPr lang="ja-JP" altLang="en-US" sz="4400" dirty="0" smtClean="0"/>
              <a:t>ＡＩ との共存共栄</a:t>
            </a:r>
            <a:endParaRPr lang="en-US" altLang="ja-JP" sz="4400" dirty="0" smtClean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3888432" cy="1589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 smtClean="0"/>
              <a:t>脱工業社会　≒</a:t>
            </a:r>
            <a:endParaRPr lang="en-US" altLang="ja-JP" sz="3600" dirty="0" smtClean="0"/>
          </a:p>
          <a:p>
            <a:pPr algn="l"/>
            <a:r>
              <a:rPr lang="ja-JP" altLang="en-US" sz="3600" dirty="0" smtClean="0"/>
              <a:t>脱マニュアル社会</a:t>
            </a:r>
            <a:endParaRPr lang="ja-JP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64826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4-(2). </a:t>
            </a:r>
            <a:r>
              <a:rPr lang="ja-JP" altLang="en-US" sz="5400" dirty="0" smtClean="0"/>
              <a:t>リスク管理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115616" y="1419622"/>
            <a:ext cx="7272808" cy="3168352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/>
              <a:t>・信頼関係に基くが</a:t>
            </a:r>
            <a:r>
              <a:rPr lang="en-US" altLang="ja-JP" sz="4000" dirty="0" smtClean="0"/>
              <a:t>…</a:t>
            </a:r>
            <a:r>
              <a:rPr lang="ja-JP" altLang="en-US" sz="4000" dirty="0" smtClean="0"/>
              <a:t>リスクもある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・保険がかかる活動に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・いつ・どこで・誰と会うのか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・依頼状発行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57255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4-(3). </a:t>
            </a:r>
            <a:r>
              <a:rPr lang="ja-JP" altLang="en-US" sz="5400" dirty="0" smtClean="0"/>
              <a:t>こまった時は</a:t>
            </a:r>
            <a:r>
              <a:rPr lang="en-US" altLang="ja-JP" sz="5400" dirty="0" smtClean="0"/>
              <a:t>…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539552" y="1419622"/>
            <a:ext cx="8064896" cy="3456384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 smtClean="0"/>
              <a:t>いつでも「Ｇ」担当へ！！</a:t>
            </a:r>
            <a:endParaRPr lang="en-US" altLang="ja-JP" dirty="0" smtClean="0"/>
          </a:p>
          <a:p>
            <a:pPr algn="l"/>
            <a:r>
              <a:rPr lang="ja-JP" altLang="en-US" sz="4000" dirty="0" smtClean="0"/>
              <a:t>先生方の迷い</a:t>
            </a:r>
            <a:endParaRPr lang="en-US" altLang="ja-JP" sz="4000" dirty="0" smtClean="0"/>
          </a:p>
          <a:p>
            <a:pPr algn="r"/>
            <a:r>
              <a:rPr lang="ja-JP" altLang="en-US" sz="4000" dirty="0" smtClean="0"/>
              <a:t>→　一緒に考えましょう！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生徒の迷い</a:t>
            </a:r>
            <a:endParaRPr lang="en-US" altLang="ja-JP" sz="4000" dirty="0" smtClean="0"/>
          </a:p>
          <a:p>
            <a:pPr algn="r"/>
            <a:r>
              <a:rPr lang="ja-JP" altLang="en-US" sz="4000" dirty="0" smtClean="0"/>
              <a:t>→　生徒をよこしてください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6545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/>
              <a:t>5</a:t>
            </a:r>
            <a:r>
              <a:rPr lang="en-US" altLang="ja-JP" sz="5400" dirty="0" smtClean="0"/>
              <a:t>. </a:t>
            </a:r>
            <a:r>
              <a:rPr lang="ja-JP" altLang="en-US" sz="5400" dirty="0" smtClean="0"/>
              <a:t>道外視察のご案内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899592" y="1419622"/>
            <a:ext cx="7632848" cy="2808312"/>
          </a:xfrm>
        </p:spPr>
        <p:txBody>
          <a:bodyPr>
            <a:normAutofit/>
          </a:bodyPr>
          <a:lstStyle/>
          <a:p>
            <a:pPr marL="514350" indent="-514350" algn="l">
              <a:buAutoNum type="arabicParenBoth"/>
            </a:pPr>
            <a:r>
              <a:rPr lang="ja-JP" altLang="en-US" sz="4000" dirty="0" smtClean="0"/>
              <a:t>山形県新庄市 （</a:t>
            </a:r>
            <a:r>
              <a:rPr lang="en-US" altLang="ja-JP" sz="4000" dirty="0" smtClean="0"/>
              <a:t>8/7-9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 marL="514350" indent="-514350" algn="l">
              <a:buAutoNum type="arabicParenBoth"/>
            </a:pPr>
            <a:r>
              <a:rPr lang="ja-JP" altLang="en-US" sz="4000" dirty="0" smtClean="0"/>
              <a:t>岩手宮城沿岸部 （時期未定）</a:t>
            </a:r>
            <a:endParaRPr lang="en-US" altLang="ja-JP" sz="4000" dirty="0" smtClean="0"/>
          </a:p>
          <a:p>
            <a:pPr marL="514350" indent="-514350" algn="l">
              <a:buAutoNum type="arabicParenBoth"/>
            </a:pPr>
            <a:r>
              <a:rPr lang="ja-JP" altLang="en-US" sz="4000" dirty="0" smtClean="0"/>
              <a:t>ＳＣＨシンポジウム（</a:t>
            </a:r>
            <a:r>
              <a:rPr lang="en-US" altLang="ja-JP" sz="4000" dirty="0" smtClean="0"/>
              <a:t>2</a:t>
            </a:r>
            <a:r>
              <a:rPr lang="ja-JP" altLang="en-US" sz="4000" dirty="0" smtClean="0"/>
              <a:t>月中旬）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7221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5-(1). </a:t>
            </a:r>
            <a:r>
              <a:rPr lang="ja-JP" altLang="en-US" sz="5400" dirty="0" smtClean="0"/>
              <a:t>山形県新庄市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899592" y="1419622"/>
            <a:ext cx="7632848" cy="2808312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/>
              <a:t>・東北芸術工科大学の高校生対象サマーキャンプ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・極めて高度な地域探究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・今年度はフィールドが新庄市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22207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5-(2). </a:t>
            </a:r>
            <a:r>
              <a:rPr lang="ja-JP" altLang="en-US" sz="5400" dirty="0" smtClean="0"/>
              <a:t>岩手宮城沿岸部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899592" y="1419622"/>
            <a:ext cx="7632848" cy="2808312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/>
              <a:t>・地域探究型学習は被災地で発展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・大槌、遠野、大船渡、高田（以上岩手）、涌谷</a:t>
            </a:r>
            <a:r>
              <a:rPr lang="ja-JP" altLang="en-US" sz="4000" dirty="0"/>
              <a:t>、</a:t>
            </a:r>
            <a:r>
              <a:rPr lang="ja-JP" altLang="en-US" sz="4000" dirty="0" smtClean="0"/>
              <a:t>石巻西（以上宮城）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◎大船渡は探究の最先端校！！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8441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5-(3). </a:t>
            </a:r>
            <a:r>
              <a:rPr lang="ja-JP" altLang="en-US" sz="5400" dirty="0" smtClean="0"/>
              <a:t>ＳＣＨシンポジウム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469622" y="1419622"/>
            <a:ext cx="8206834" cy="3168352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/>
              <a:t>・スーパー・コミュニティ・ハイスクール（自称）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・実践校の教員や地域関係者が参加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∴視察一回で多くの情報を収集可能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2353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en-US" altLang="ja-JP" sz="5400" dirty="0" smtClean="0"/>
              <a:t>1. </a:t>
            </a:r>
            <a:r>
              <a:rPr kumimoji="1" lang="ja-JP" altLang="en-US" sz="5400" dirty="0" smtClean="0"/>
              <a:t>なぜ地域探究なのか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3867894"/>
            <a:ext cx="8136904" cy="1008112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地域を自分事として考える人材育成</a:t>
            </a:r>
            <a:endParaRPr kumimoji="1" lang="ja-JP" altLang="en-US" sz="40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11560" y="1430411"/>
            <a:ext cx="2880320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 smtClean="0"/>
              <a:t>人手不足</a:t>
            </a:r>
            <a:endParaRPr lang="ja-JP" altLang="en-US" sz="4800" dirty="0" smtClean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85268" y="2571750"/>
            <a:ext cx="244827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/>
              <a:t>高齢化</a:t>
            </a:r>
            <a:endParaRPr lang="ja-JP" altLang="en-US" sz="4800" dirty="0" smtClean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5508104" y="1203598"/>
            <a:ext cx="302433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 smtClean="0"/>
              <a:t>人口減少</a:t>
            </a:r>
            <a:endParaRPr lang="ja-JP" altLang="en-US" sz="4800" dirty="0" smtClean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707904" y="2139702"/>
            <a:ext cx="468052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000" dirty="0" smtClean="0"/>
              <a:t>地域の沈没は</a:t>
            </a:r>
            <a:r>
              <a:rPr lang="en-US" altLang="ja-JP" sz="4000" dirty="0" smtClean="0"/>
              <a:t>…</a:t>
            </a:r>
          </a:p>
          <a:p>
            <a:pPr algn="l"/>
            <a:r>
              <a:rPr lang="ja-JP" altLang="en-US" sz="4000" dirty="0" smtClean="0"/>
              <a:t>人生を変えてしまう</a:t>
            </a:r>
            <a:r>
              <a:rPr lang="en-US" altLang="ja-JP" sz="4000" dirty="0" smtClean="0"/>
              <a:t>…</a:t>
            </a:r>
            <a:endParaRPr lang="ja-JP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8305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en-US" altLang="ja-JP" sz="5400" dirty="0" smtClean="0"/>
              <a:t>2. </a:t>
            </a:r>
            <a:r>
              <a:rPr kumimoji="1" lang="ja-JP" altLang="en-US" sz="5400" dirty="0" smtClean="0"/>
              <a:t>探究の狙い・考え方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85244" y="1433400"/>
            <a:ext cx="4740294" cy="131813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ja-JP" altLang="en-US" sz="6900" dirty="0" smtClean="0"/>
              <a:t>学問との接続</a:t>
            </a:r>
            <a:endParaRPr kumimoji="1" lang="en-US" altLang="ja-JP" sz="6900" dirty="0" smtClean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55576" y="3651870"/>
            <a:ext cx="3456384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400" dirty="0" smtClean="0"/>
              <a:t>主体的な学び</a:t>
            </a:r>
            <a:endParaRPr lang="en-US" altLang="ja-JP" sz="4400" dirty="0" smtClean="0"/>
          </a:p>
          <a:p>
            <a:pPr algn="l"/>
            <a:r>
              <a:rPr lang="ja-JP" altLang="en-US" sz="4400" dirty="0" smtClean="0"/>
              <a:t>（学ぶ</a:t>
            </a:r>
            <a:r>
              <a:rPr lang="ja-JP" altLang="en-US" sz="4400" dirty="0"/>
              <a:t>の</a:t>
            </a:r>
            <a:r>
              <a:rPr lang="ja-JP" altLang="en-US" sz="4400" dirty="0" smtClean="0"/>
              <a:t>は生徒）</a:t>
            </a:r>
            <a:endParaRPr lang="en-US" altLang="ja-JP" sz="4400" dirty="0" smtClean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338229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 smtClean="0"/>
              <a:t>体験から学ぶ</a:t>
            </a:r>
            <a:endParaRPr lang="en-US" altLang="ja-JP" sz="3600" dirty="0" smtClean="0"/>
          </a:p>
          <a:p>
            <a:pPr algn="l"/>
            <a:r>
              <a:rPr lang="ja-JP" altLang="en-US" sz="3600" dirty="0" smtClean="0"/>
              <a:t>（特に失敗）</a:t>
            </a:r>
            <a:endParaRPr lang="ja-JP" altLang="en-US" sz="3600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395536" y="1275606"/>
            <a:ext cx="8352928" cy="1944216"/>
          </a:xfrm>
          <a:prstGeom prst="roundRect">
            <a:avLst/>
          </a:prstGeom>
          <a:noFill/>
          <a:ln w="698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92080" y="2396356"/>
            <a:ext cx="345638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キャリア教育</a:t>
            </a:r>
            <a:endParaRPr kumimoji="1" lang="ja-JP" altLang="en-US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4355976" y="3651870"/>
            <a:ext cx="38884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4400" dirty="0" smtClean="0"/>
              <a:t>×</a:t>
            </a:r>
            <a:r>
              <a:rPr lang="ja-JP" altLang="en-US" sz="4400" dirty="0" smtClean="0"/>
              <a:t>地域を知る「探究」</a:t>
            </a:r>
            <a:endParaRPr lang="en-US" altLang="ja-JP" sz="4400" dirty="0" smtClean="0"/>
          </a:p>
          <a:p>
            <a:pPr algn="l"/>
            <a:r>
              <a:rPr lang="ja-JP" altLang="en-US" sz="4400" dirty="0" smtClean="0"/>
              <a:t>〇地域は学びの場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67438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animBg="1"/>
      <p:bldP spid="7" grpId="0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en-US" altLang="ja-JP" sz="5400" dirty="0" smtClean="0"/>
              <a:t>2. </a:t>
            </a:r>
            <a:r>
              <a:rPr kumimoji="1" lang="ja-JP" altLang="en-US" sz="5400" dirty="0" smtClean="0"/>
              <a:t>探究の狙い・考え方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1563638"/>
            <a:ext cx="7560840" cy="2952328"/>
          </a:xfrm>
        </p:spPr>
        <p:txBody>
          <a:bodyPr/>
          <a:lstStyle/>
          <a:p>
            <a:r>
              <a:rPr lang="ja-JP" altLang="en-US" dirty="0" smtClean="0"/>
              <a:t>仮説＆条件を想定する</a:t>
            </a:r>
            <a:endParaRPr lang="en-US" altLang="ja-JP" dirty="0" smtClean="0"/>
          </a:p>
          <a:p>
            <a:r>
              <a:rPr kumimoji="1" lang="ja-JP" altLang="en-US" dirty="0" smtClean="0"/>
              <a:t>フィールドで検証する（ＦＷ）</a:t>
            </a:r>
            <a:endParaRPr kumimoji="1" lang="en-US" altLang="ja-JP" dirty="0" smtClean="0"/>
          </a:p>
          <a:p>
            <a:r>
              <a:rPr lang="ja-JP" altLang="en-US" dirty="0" smtClean="0"/>
              <a:t>想定と検証結果のズレの原因を考える</a:t>
            </a:r>
            <a:endParaRPr lang="en-US" altLang="ja-JP" dirty="0" smtClean="0"/>
          </a:p>
          <a:p>
            <a:r>
              <a:rPr kumimoji="1" lang="ja-JP" altLang="en-US" sz="4000" b="1" u="sng" dirty="0" smtClean="0">
                <a:latin typeface="+mj-ea"/>
                <a:ea typeface="+mj-ea"/>
              </a:rPr>
              <a:t>地域課題を改善するには？？</a:t>
            </a:r>
            <a:endParaRPr kumimoji="1" lang="ja-JP" altLang="en-US" sz="4000" b="1" u="sng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25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en-US" altLang="ja-JP" sz="5400" dirty="0" smtClean="0"/>
              <a:t>2. </a:t>
            </a:r>
            <a:r>
              <a:rPr kumimoji="1" lang="ja-JP" altLang="en-US" sz="5400" dirty="0" smtClean="0"/>
              <a:t>探究の狙い・考え方</a:t>
            </a:r>
            <a:endParaRPr kumimoji="1" lang="ja-JP" altLang="en-US" sz="5400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683568" y="1545332"/>
            <a:ext cx="7704856" cy="3258666"/>
          </a:xfrm>
        </p:spPr>
        <p:txBody>
          <a:bodyPr/>
          <a:lstStyle/>
          <a:p>
            <a:pPr algn="l"/>
            <a:r>
              <a:rPr kumimoji="1" lang="ja-JP" altLang="en-US" dirty="0" smtClean="0"/>
              <a:t>超Ｄ　次の課題を発見し、プロジェクト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へ</a:t>
            </a:r>
            <a:endParaRPr kumimoji="1" lang="en-US" altLang="ja-JP" dirty="0" smtClean="0"/>
          </a:p>
          <a:p>
            <a:pPr algn="l"/>
            <a:r>
              <a:rPr lang="ja-JP" altLang="en-US" dirty="0" smtClean="0"/>
              <a:t>Ｄ軸　自分たちで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プロジェクト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を実行する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Ｃ軸　改善への</a:t>
            </a:r>
            <a:r>
              <a:rPr lang="en-US" altLang="ja-JP" dirty="0" smtClean="0"/>
              <a:t>【</a:t>
            </a:r>
            <a:r>
              <a:rPr lang="ja-JP" altLang="en-US" dirty="0" smtClean="0"/>
              <a:t>アクションプラン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algn="l"/>
            <a:r>
              <a:rPr kumimoji="1" lang="ja-JP" altLang="en-US" dirty="0" smtClean="0"/>
              <a:t>Ｂ軸　地域課題の原因解明する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課題発見</a:t>
            </a:r>
            <a:r>
              <a:rPr kumimoji="1" lang="en-US" altLang="ja-JP" dirty="0" smtClean="0"/>
              <a:t>】</a:t>
            </a:r>
          </a:p>
          <a:p>
            <a:pPr algn="l"/>
            <a:r>
              <a:rPr lang="ja-JP" altLang="en-US" dirty="0" smtClean="0"/>
              <a:t>Ａ軸　既存の何かを知る</a:t>
            </a:r>
            <a:r>
              <a:rPr lang="en-US" altLang="ja-JP" dirty="0" smtClean="0"/>
              <a:t>【</a:t>
            </a:r>
            <a:r>
              <a:rPr lang="ja-JP" altLang="en-US" dirty="0" smtClean="0"/>
              <a:t>調べ学習</a:t>
            </a:r>
            <a:r>
              <a:rPr lang="en-US" altLang="ja-JP" dirty="0" smtClean="0"/>
              <a:t>】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4890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3. </a:t>
            </a:r>
            <a:r>
              <a:rPr kumimoji="1" lang="ja-JP" altLang="en-US" sz="5400" dirty="0" smtClean="0"/>
              <a:t>探究の進捗状況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115616" y="1419622"/>
            <a:ext cx="6984776" cy="2808312"/>
          </a:xfrm>
        </p:spPr>
        <p:txBody>
          <a:bodyPr>
            <a:normAutofit/>
          </a:bodyPr>
          <a:lstStyle/>
          <a:p>
            <a:pPr marL="514350" indent="-514350" algn="l">
              <a:buAutoNum type="arabicParenBoth"/>
            </a:pPr>
            <a:r>
              <a:rPr kumimoji="1" lang="ja-JP" altLang="en-US" sz="4000" dirty="0" smtClean="0"/>
              <a:t>年間スケジュール</a:t>
            </a:r>
            <a:endParaRPr kumimoji="1" lang="en-US" altLang="ja-JP" sz="4000" dirty="0" smtClean="0"/>
          </a:p>
          <a:p>
            <a:pPr marL="514350" indent="-514350" algn="l">
              <a:buAutoNum type="arabicParenBoth"/>
            </a:pPr>
            <a:r>
              <a:rPr lang="ja-JP" altLang="en-US" sz="4000" dirty="0" smtClean="0"/>
              <a:t>テーマと探究班</a:t>
            </a:r>
            <a:endParaRPr lang="en-US" altLang="ja-JP" sz="4000" dirty="0" smtClean="0"/>
          </a:p>
          <a:p>
            <a:pPr marL="514350" indent="-514350" algn="l">
              <a:buAutoNum type="arabicParenBoth"/>
            </a:pPr>
            <a:r>
              <a:rPr kumimoji="1" lang="ja-JP" altLang="en-US" sz="4000" dirty="0" smtClean="0"/>
              <a:t>講演・ワークショップの予定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36461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3-(3). </a:t>
            </a:r>
            <a:r>
              <a:rPr lang="ja-JP" altLang="en-US" sz="5400" dirty="0" smtClean="0"/>
              <a:t>講演・ワークショップ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5220072" y="3723878"/>
            <a:ext cx="3456384" cy="86409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 smtClean="0"/>
              <a:t>校内ヒアリング</a:t>
            </a:r>
            <a:endParaRPr kumimoji="1" lang="en-US" altLang="ja-JP" sz="4000" dirty="0" smtClean="0"/>
          </a:p>
          <a:p>
            <a:pPr algn="l"/>
            <a:endParaRPr kumimoji="1" lang="en-US" altLang="ja-JP" sz="4000" dirty="0" smtClean="0"/>
          </a:p>
        </p:txBody>
      </p:sp>
      <p:sp>
        <p:nvSpPr>
          <p:cNvPr id="7" name="サブタイトル 5"/>
          <p:cNvSpPr txBox="1">
            <a:spLocks/>
          </p:cNvSpPr>
          <p:nvPr/>
        </p:nvSpPr>
        <p:spPr>
          <a:xfrm>
            <a:off x="469622" y="1441240"/>
            <a:ext cx="345638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000" dirty="0" smtClean="0"/>
              <a:t>カタリバ（￥）</a:t>
            </a:r>
            <a:endParaRPr lang="en-US" altLang="ja-JP" sz="4000" dirty="0" smtClean="0"/>
          </a:p>
        </p:txBody>
      </p:sp>
      <p:sp>
        <p:nvSpPr>
          <p:cNvPr id="8" name="サブタイトル 5"/>
          <p:cNvSpPr txBox="1">
            <a:spLocks/>
          </p:cNvSpPr>
          <p:nvPr/>
        </p:nvSpPr>
        <p:spPr>
          <a:xfrm>
            <a:off x="685646" y="3748401"/>
            <a:ext cx="302433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 smtClean="0"/>
              <a:t>ＰＭ講習</a:t>
            </a:r>
            <a:endParaRPr lang="en-US" altLang="ja-JP" sz="4800" dirty="0" smtClean="0"/>
          </a:p>
        </p:txBody>
      </p:sp>
      <p:sp>
        <p:nvSpPr>
          <p:cNvPr id="9" name="サブタイトル 5"/>
          <p:cNvSpPr txBox="1">
            <a:spLocks/>
          </p:cNvSpPr>
          <p:nvPr/>
        </p:nvSpPr>
        <p:spPr>
          <a:xfrm>
            <a:off x="5743754" y="1617364"/>
            <a:ext cx="2701021" cy="13465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 smtClean="0"/>
              <a:t>大学政策フォーラム</a:t>
            </a:r>
            <a:endParaRPr lang="en-US" altLang="ja-JP" sz="4800" dirty="0" smtClean="0"/>
          </a:p>
        </p:txBody>
      </p:sp>
      <p:sp>
        <p:nvSpPr>
          <p:cNvPr id="10" name="サブタイトル 5"/>
          <p:cNvSpPr txBox="1">
            <a:spLocks/>
          </p:cNvSpPr>
          <p:nvPr/>
        </p:nvSpPr>
        <p:spPr>
          <a:xfrm>
            <a:off x="1115616" y="2300863"/>
            <a:ext cx="4608512" cy="1333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/>
              <a:t>Ｃ．Ｏ．</a:t>
            </a:r>
            <a:r>
              <a:rPr lang="ja-JP" altLang="en-US" sz="4800" dirty="0" smtClean="0"/>
              <a:t>Ｆ</a:t>
            </a:r>
            <a:endParaRPr lang="en-US" altLang="ja-JP" sz="4800" dirty="0" smtClean="0"/>
          </a:p>
          <a:p>
            <a:pPr algn="l"/>
            <a:r>
              <a:rPr lang="ja-JP" altLang="en-US" sz="4800" dirty="0" smtClean="0"/>
              <a:t>ワークショップ（￥）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261275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4. </a:t>
            </a:r>
            <a:r>
              <a:rPr lang="ja-JP" altLang="en-US" sz="5400" dirty="0" smtClean="0"/>
              <a:t>先生方へのお願い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115616" y="1419622"/>
            <a:ext cx="6984776" cy="2808312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arenBoth"/>
            </a:pPr>
            <a:r>
              <a:rPr lang="ja-JP" altLang="en-US" sz="4000" dirty="0" smtClean="0"/>
              <a:t>伴走的な関わりを</a:t>
            </a:r>
            <a:endParaRPr lang="en-US" altLang="ja-JP" sz="4000" dirty="0" smtClean="0"/>
          </a:p>
          <a:p>
            <a:pPr marL="514350" indent="-514350" algn="l">
              <a:buAutoNum type="arabicParenBoth"/>
            </a:pPr>
            <a:r>
              <a:rPr lang="ja-JP" altLang="en-US" sz="4000" dirty="0" smtClean="0"/>
              <a:t>リスク管理</a:t>
            </a:r>
            <a:endParaRPr lang="en-US" altLang="ja-JP" sz="4000" dirty="0" smtClean="0"/>
          </a:p>
          <a:p>
            <a:pPr marL="514350" indent="-514350" algn="l">
              <a:buAutoNum type="arabicParenBoth"/>
            </a:pPr>
            <a:r>
              <a:rPr lang="ja-JP" altLang="en-US" sz="4000" dirty="0" smtClean="0"/>
              <a:t>こまった時は遠慮なく</a:t>
            </a:r>
            <a:endParaRPr lang="en-US" altLang="ja-JP" sz="4000" dirty="0" smtClean="0"/>
          </a:p>
          <a:p>
            <a:pPr algn="r"/>
            <a:r>
              <a:rPr lang="ja-JP" altLang="en-US" sz="4000" dirty="0" smtClean="0"/>
              <a:t>「Ｇ」担当へ！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8964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57505"/>
            <a:ext cx="7772400" cy="918102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5400" dirty="0" smtClean="0"/>
              <a:t>4-(1). </a:t>
            </a:r>
            <a:r>
              <a:rPr lang="ja-JP" altLang="en-US" sz="5400" dirty="0" smtClean="0"/>
              <a:t>伴走的な関わりを</a:t>
            </a:r>
            <a:endParaRPr kumimoji="1" lang="ja-JP" altLang="en-US" sz="54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69622" y="1419622"/>
            <a:ext cx="777478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600" dirty="0" smtClean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539552" y="1419622"/>
            <a:ext cx="6984776" cy="3168352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/>
              <a:t>・ハンドルを握るのは「生徒」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・先生の探究にしない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・生徒に</a:t>
            </a:r>
            <a:r>
              <a:rPr lang="en-US" altLang="ja-JP" sz="4000" dirty="0" smtClean="0"/>
              <a:t>【</a:t>
            </a:r>
            <a:r>
              <a:rPr lang="ja-JP" altLang="en-US" sz="4000" dirty="0" smtClean="0"/>
              <a:t>言語化させる</a:t>
            </a:r>
            <a:r>
              <a:rPr lang="en-US" altLang="ja-JP" sz="4000" dirty="0" smtClean="0"/>
              <a:t>】</a:t>
            </a:r>
          </a:p>
          <a:p>
            <a:pPr algn="l"/>
            <a:r>
              <a:rPr lang="ja-JP" altLang="en-US" sz="4000" dirty="0" smtClean="0"/>
              <a:t>・指導ではなく</a:t>
            </a:r>
            <a:r>
              <a:rPr lang="en-US" altLang="ja-JP" sz="4000" dirty="0" smtClean="0"/>
              <a:t>【</a:t>
            </a:r>
            <a:r>
              <a:rPr lang="ja-JP" altLang="en-US" sz="4000" dirty="0" smtClean="0"/>
              <a:t>伴走</a:t>
            </a:r>
            <a:r>
              <a:rPr lang="en-US" altLang="ja-JP" sz="4000" dirty="0" smtClean="0"/>
              <a:t>】</a:t>
            </a:r>
          </a:p>
        </p:txBody>
      </p:sp>
      <p:sp>
        <p:nvSpPr>
          <p:cNvPr id="3" name="角丸四角形吹き出し 2"/>
          <p:cNvSpPr/>
          <p:nvPr/>
        </p:nvSpPr>
        <p:spPr>
          <a:xfrm>
            <a:off x="5868144" y="2283718"/>
            <a:ext cx="2808312" cy="2160240"/>
          </a:xfrm>
          <a:prstGeom prst="wedgeRoundRectCallout">
            <a:avLst>
              <a:gd name="adj1" fmla="val -62237"/>
              <a:gd name="adj2" fmla="val 253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極力マニュアル化しません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電話の仕方も調べさせ、考えさせてください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517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442</Words>
  <Application>Microsoft Office PowerPoint</Application>
  <PresentationFormat>画面に合わせる (16:9)</PresentationFormat>
  <Paragraphs>87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1. なぜ地域探究なのか</vt:lpstr>
      <vt:lpstr>1. なぜ地域探究なのか</vt:lpstr>
      <vt:lpstr>2. 探究の狙い・考え方</vt:lpstr>
      <vt:lpstr>2. 探究の狙い・考え方</vt:lpstr>
      <vt:lpstr>2. 探究の狙い・考え方</vt:lpstr>
      <vt:lpstr>3. 探究の進捗状況</vt:lpstr>
      <vt:lpstr>3-(3). 講演・ワークショップ</vt:lpstr>
      <vt:lpstr>4. 先生方へのお願い</vt:lpstr>
      <vt:lpstr>4-(1). 伴走的な関わりを</vt:lpstr>
      <vt:lpstr>4-(2). リスク管理</vt:lpstr>
      <vt:lpstr>4-(3). こまった時は…</vt:lpstr>
      <vt:lpstr>5. 道外視察のご案内</vt:lpstr>
      <vt:lpstr>5-(1). 山形県新庄市</vt:lpstr>
      <vt:lpstr>5-(2). 岩手宮城沿岸部</vt:lpstr>
      <vt:lpstr>5-(3). ＳＣＨシンポジウム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なぜ地域探究なのか</dc:title>
  <dc:creator>oh-tanen</dc:creator>
  <cp:lastModifiedBy>oh-tanen</cp:lastModifiedBy>
  <cp:revision>13</cp:revision>
  <dcterms:created xsi:type="dcterms:W3CDTF">2019-06-09T12:49:51Z</dcterms:created>
  <dcterms:modified xsi:type="dcterms:W3CDTF">2019-06-09T14:51:38Z</dcterms:modified>
</cp:coreProperties>
</file>